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B21"/>
    <a:srgbClr val="E7AC07"/>
    <a:srgbClr val="A3058C"/>
    <a:srgbClr val="F707D5"/>
    <a:srgbClr val="FAF482"/>
    <a:srgbClr val="FDA573"/>
    <a:srgbClr val="FFCB61"/>
    <a:srgbClr val="B7E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3" autoAdjust="0"/>
    <p:restoredTop sz="94660"/>
  </p:normalViewPr>
  <p:slideViewPr>
    <p:cSldViewPr snapToGrid="0">
      <p:cViewPr>
        <p:scale>
          <a:sx n="70" d="100"/>
          <a:sy n="70" d="100"/>
        </p:scale>
        <p:origin x="16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0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3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2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2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0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54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8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3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2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70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5000" r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0B3C9-94F8-4FDE-AC9C-295BF57E3B17}" type="datetimeFigureOut">
              <a:rPr lang="ru-RU" smtClean="0"/>
              <a:t>22.07.2022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01B55-58C6-4889-A294-BB538C8BE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6730" y="1667714"/>
            <a:ext cx="9609920" cy="6565641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6384" y="1983942"/>
            <a:ext cx="6203691" cy="9384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Муниципальное дошкольное образовательное учреждение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«Детский сад «ЛАДУШКИ»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317064">
            <a:off x="3639544" y="603093"/>
            <a:ext cx="2689356" cy="923330"/>
          </a:xfrm>
          <a:prstGeom prst="rect">
            <a:avLst/>
          </a:prstGeom>
          <a:solidFill>
            <a:srgbClr val="FAF482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Интересно детям, полезно родителям и педагогам</a:t>
            </a:r>
            <a:endParaRPr lang="ru-RU" b="1" i="1" dirty="0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14963" y="3289686"/>
            <a:ext cx="5606531" cy="1660848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Логопедическая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on-line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газета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«ГОВОРУША»</a:t>
            </a:r>
            <a:endParaRPr lang="ru-RU" sz="4900" b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6329" y="7143392"/>
            <a:ext cx="3153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Составитель: </a:t>
            </a:r>
          </a:p>
          <a:p>
            <a:pPr algn="r"/>
            <a:r>
              <a:rPr lang="ru-RU" b="1" dirty="0" smtClean="0"/>
              <a:t>Филиппова Ирина Ивановна</a:t>
            </a:r>
            <a:r>
              <a:rPr lang="ru-RU" dirty="0" smtClean="0"/>
              <a:t>, учитель-логопед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3476" y="89696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Качканар</a:t>
            </a:r>
          </a:p>
          <a:p>
            <a:pPr algn="ctr"/>
            <a:r>
              <a:rPr lang="ru-RU" dirty="0" smtClean="0"/>
              <a:t> 2022 год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316384" y="5452627"/>
            <a:ext cx="3657192" cy="4128631"/>
            <a:chOff x="316384" y="5452627"/>
            <a:chExt cx="3657192" cy="4128631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16384" y="5452627"/>
              <a:ext cx="3657192" cy="2443161"/>
              <a:chOff x="663640" y="5499172"/>
              <a:chExt cx="3657192" cy="2443161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640" y="5499172"/>
                <a:ext cx="3657192" cy="244316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 rot="20932036">
                <a:off x="1004789" y="6175057"/>
                <a:ext cx="323655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i="1" u="sng" dirty="0" smtClean="0">
                    <a:solidFill>
                      <a:srgbClr val="A3058C"/>
                    </a:solidFill>
                  </a:rPr>
                  <a:t>Тема номера:</a:t>
                </a:r>
              </a:p>
              <a:p>
                <a:r>
                  <a:rPr lang="ru-RU" sz="2400" b="1" i="1" dirty="0" smtClean="0">
                    <a:solidFill>
                      <a:srgbClr val="A3058C"/>
                    </a:solidFill>
                  </a:rPr>
                  <a:t>Блок </a:t>
                </a:r>
                <a:r>
                  <a:rPr lang="ru-RU" sz="2400" b="1" i="1" dirty="0">
                    <a:solidFill>
                      <a:srgbClr val="A3058C"/>
                    </a:solidFill>
                  </a:rPr>
                  <a:t>«Времена года</a:t>
                </a:r>
                <a:r>
                  <a:rPr lang="ru-RU" sz="2400" b="1" i="1" dirty="0" smtClean="0">
                    <a:solidFill>
                      <a:srgbClr val="A3058C"/>
                    </a:solidFill>
                  </a:rPr>
                  <a:t>»</a:t>
                </a:r>
              </a:p>
              <a:p>
                <a:r>
                  <a:rPr lang="ru-RU" sz="2400" b="1" i="1" dirty="0" smtClean="0">
                    <a:solidFill>
                      <a:srgbClr val="A3058C"/>
                    </a:solidFill>
                  </a:rPr>
                  <a:t>Лето</a:t>
                </a:r>
                <a:endParaRPr lang="ru-RU" sz="2400" i="1" dirty="0">
                  <a:solidFill>
                    <a:srgbClr val="A3058C"/>
                  </a:solidFill>
                </a:endParaRPr>
              </a:p>
            </p:txBody>
          </p: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80" y="7480803"/>
              <a:ext cx="2935861" cy="210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642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684896" y="234073"/>
            <a:ext cx="2961564" cy="1685925"/>
            <a:chOff x="3684896" y="234073"/>
            <a:chExt cx="2961564" cy="168592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896" y="234073"/>
              <a:ext cx="2961564" cy="16859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10527" y="569203"/>
              <a:ext cx="24126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i="1" dirty="0" smtClean="0"/>
                <a:t>«Это </a:t>
              </a:r>
              <a:r>
                <a:rPr lang="ru-RU" sz="2000" b="1" i="1" dirty="0"/>
                <a:t>необходимо знать будущему первокласснику»</a:t>
              </a:r>
              <a:endParaRPr lang="ru-RU" sz="2000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93428" y="8660771"/>
            <a:ext cx="3429000" cy="670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 летних забавах детей и взрослых.</a:t>
            </a:r>
          </a:p>
        </p:txBody>
      </p:sp>
      <p:pic>
        <p:nvPicPr>
          <p:cNvPr id="1026" name="Picture 2" descr="https://i.pinimg.com/originals/ee/75/3a/ee753ac1492df1f44478a52c1c19eaa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8" y="566267"/>
            <a:ext cx="2507225" cy="25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40729" y="2338417"/>
            <a:ext cx="2903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Названия летних месяцев;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653" y="2699723"/>
            <a:ext cx="2830299" cy="176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55895" y="3326044"/>
            <a:ext cx="3429001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изменениях природы летом,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428" y="5295908"/>
            <a:ext cx="2736343" cy="193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39" y="3856259"/>
            <a:ext cx="2776344" cy="197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440729" y="4571903"/>
            <a:ext cx="307446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о поведении животных и их детёнышах,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9207" y="5928220"/>
            <a:ext cx="276659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поведении насекомых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9002" t="862" r="8387"/>
          <a:stretch/>
        </p:blipFill>
        <p:spPr>
          <a:xfrm>
            <a:off x="293428" y="6499527"/>
            <a:ext cx="2845557" cy="192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217460" y="7375969"/>
            <a:ext cx="3429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о дарах леса, поля, огорода, сада,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261" y="7940187"/>
            <a:ext cx="2924032" cy="178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65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684896" y="150126"/>
            <a:ext cx="2961564" cy="1551508"/>
            <a:chOff x="3684896" y="368490"/>
            <a:chExt cx="2961564" cy="155150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896" y="368490"/>
              <a:ext cx="2961564" cy="15515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822653" y="889873"/>
              <a:ext cx="2686050" cy="37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/>
                <a:t>«Это интересно»</a:t>
              </a:r>
              <a:endParaRPr lang="ru-RU" sz="24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06956" y="516021"/>
            <a:ext cx="3474269" cy="2978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i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 приходит не одновременно на все континенты</a:t>
            </a:r>
            <a:r>
              <a:rPr lang="ru-RU" sz="1600" b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indent="17780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протяжении года Земля перемещается по орбите. Когда одно полушарие из-за наклона оси находится ближе к Солнцу, наступает лето (летние месяцы – Июнь, Июль и Август). В это время в другом полушарие – зима. Для них летними месяцами будут – Декабрь, Январь и Февраль.</a:t>
            </a:r>
            <a:endParaRPr lang="ru-RU" sz="1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20735" y="4411075"/>
            <a:ext cx="6365826" cy="2028953"/>
            <a:chOff x="420735" y="4411075"/>
            <a:chExt cx="6365826" cy="202895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20735" y="6084225"/>
              <a:ext cx="6252807" cy="35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0"/>
                </a:spcAft>
                <a:tabLst>
                  <a:tab pos="499110" algn="l"/>
                </a:tabLst>
              </a:pPr>
              <a:r>
                <a:rPr lang="ru-RU" sz="1600" i="1" dirty="0" smtClean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22-го Июня – самый длинный день в году</a:t>
              </a:r>
              <a:r>
                <a:rPr lang="ru-RU" sz="1600" dirty="0" smtClean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 и наименее короткая ночь.</a:t>
              </a:r>
              <a:endParaRPr lang="ru-RU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31862" y="4411075"/>
              <a:ext cx="3454699" cy="1673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177800" algn="just">
                <a:lnSpc>
                  <a:spcPct val="107000"/>
                </a:lnSpc>
                <a:spcAft>
                  <a:spcPts val="0"/>
                </a:spcAft>
                <a:tabLst>
                  <a:tab pos="499110" algn="l"/>
                </a:tabLst>
              </a:pPr>
              <a:r>
                <a:rPr lang="ru-RU" sz="1600" i="1" dirty="0" smtClean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Летнее солнцестояние – это явление, которое происходит один раз в 12 месяцев.</a:t>
              </a:r>
              <a:r>
                <a:rPr lang="ru-RU" sz="1600" b="1" dirty="0" smtClean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lvl="0" indent="177800" algn="just">
                <a:lnSpc>
                  <a:spcPct val="107000"/>
                </a:lnSpc>
                <a:spcAft>
                  <a:spcPts val="0"/>
                </a:spcAft>
                <a:tabLst>
                  <a:tab pos="499110" algn="l"/>
                </a:tabLst>
              </a:pPr>
              <a:r>
                <a:rPr lang="ru-RU" sz="1600" dirty="0" smtClean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22-го Июня в полдень Солнце находится на максимальном расстоянии от небесного экватора.</a:t>
              </a:r>
              <a:endParaRPr lang="ru-RU" sz="1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http://www.lokmane-benaicha.com/sites/default/files/4%20saison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81" y="1621555"/>
            <a:ext cx="2705880" cy="27058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yslide.ru/documents_2/eeb0f195243e05e95b8455542d57772d/img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3" y="3764555"/>
            <a:ext cx="2996619" cy="2247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fotoprizer.ru/img/158402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1" y="7371661"/>
            <a:ext cx="2894969" cy="1929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47091" y="6788493"/>
            <a:ext cx="6261611" cy="2771524"/>
            <a:chOff x="247091" y="6788493"/>
            <a:chExt cx="6261611" cy="277152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47092" y="7371661"/>
              <a:ext cx="3474269" cy="2188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73050" algn="just">
                <a:lnSpc>
                  <a:spcPct val="107000"/>
                </a:lnSpc>
                <a:spcAft>
                  <a:spcPts val="0"/>
                </a:spcAft>
                <a:tabLst>
                  <a:tab pos="499110" algn="l"/>
                </a:tabLst>
              </a:pPr>
              <a:r>
                <a:rPr lang="ru-RU" sz="1600" dirty="0" smtClean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Вечером, когда земля охлаждается, остывают и прилегающие к ней слои воздуха. Влага, которая там есть, конденсируется на поверхность земли и образуется роса. Всю ночь она лежит на траве, а утром еще не успевает быстро испариться.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47091" y="6788493"/>
              <a:ext cx="6261611" cy="619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73050" algn="just">
                <a:lnSpc>
                  <a:spcPct val="107000"/>
                </a:lnSpc>
                <a:spcAft>
                  <a:spcPts val="0"/>
                </a:spcAft>
                <a:tabLst>
                  <a:tab pos="499110" algn="l"/>
                </a:tabLst>
              </a:pPr>
              <a:r>
                <a:rPr lang="ru-RU" sz="1600" i="1" dirty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Летом по утрам на траве можно увидеть маленькие капельки воды, которые называются росой</a:t>
              </a:r>
              <a:r>
                <a:rPr lang="ru-RU" sz="1600" dirty="0">
                  <a:solidFill>
                    <a:srgbClr val="222222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69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ссказ про лето для детей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8" y="7537019"/>
            <a:ext cx="3452884" cy="17890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2955" y="6127338"/>
            <a:ext cx="6359857" cy="1409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i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600" i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дождя часто появляется радуга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В атмосфере образуются сгустки тумана. Когда на них попадают солнечные лучи, происходит отражения света и разложение его на отдельные цвета. Радуга состоит из 7 полосок. Они расположены в строгом порядке, который легко запомнить с помощью детской мнемонической фразы</a:t>
            </a: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542" y="312227"/>
            <a:ext cx="6129479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i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теплое время года часто бывают летние грозы</a:t>
            </a: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Грозовые облака состоят из заряженных электричеством капелек воды. Когда между двумя такими тучами проскакивает электрический заряд, мы видим на небе </a:t>
            </a:r>
            <a:r>
              <a:rPr lang="ru-RU" sz="1600" i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молнию</a:t>
            </a: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Иногда она может появляться между облаком и землей. </a:t>
            </a:r>
            <a:r>
              <a:rPr lang="ru-RU" sz="1600" i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Гром </a:t>
            </a: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возникает во время разряда грозовых туч и напоминает звук взрыва.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955" y="7537019"/>
            <a:ext cx="3706269" cy="2188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Каждый (</a:t>
            </a:r>
            <a:r>
              <a:rPr lang="ru-RU" sz="1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Красная полоска радуги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Охотник (</a:t>
            </a:r>
            <a:r>
              <a:rPr lang="ru-RU" sz="1600" b="1" dirty="0">
                <a:solidFill>
                  <a:srgbClr val="FF7B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Оранжевая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Желает (</a:t>
            </a:r>
            <a:r>
              <a:rPr lang="ru-RU" sz="1600" b="1" dirty="0">
                <a:solidFill>
                  <a:srgbClr val="E7AC07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Желтая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Знать (</a:t>
            </a:r>
            <a:r>
              <a:rPr lang="ru-RU" sz="1600" b="1" dirty="0">
                <a:solidFill>
                  <a:srgbClr val="008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Зеленая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Где (</a:t>
            </a:r>
            <a:r>
              <a:rPr lang="ru-RU" sz="1600" b="1" dirty="0">
                <a:solidFill>
                  <a:srgbClr val="33CC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Голубая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Сидит (</a:t>
            </a:r>
            <a:r>
              <a:rPr lang="ru-RU" sz="1600" b="1" dirty="0">
                <a:solidFill>
                  <a:srgbClr val="3366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Синяя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 Фазан (</a:t>
            </a:r>
            <a:r>
              <a:rPr lang="ru-RU" sz="1600" b="1" dirty="0">
                <a:solidFill>
                  <a:srgbClr val="80008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Фиолетовая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После дождя часто появляется радуга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get-zen_doc/4487230/pub_609779bca38d215d4e362e01_609779e04fade3788b237ed1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12" y="1985377"/>
            <a:ext cx="4453141" cy="296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1754" y="1855403"/>
            <a:ext cx="2849124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1754" y="4954137"/>
            <a:ext cx="6431057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Из-за того, что скорость распространения света больше, чем звука, сначала мы видим вспышку молнии, а только через некоторое время – слышим раскаты грома.</a:t>
            </a:r>
            <a:endParaRPr lang="ru-RU" sz="1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6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346" y="5689846"/>
            <a:ext cx="423625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i="1" dirty="0" smtClean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i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утра до вечера слышится пенье птиц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Летом часто они заняты добыванием еды для птенцов.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599" y="333454"/>
            <a:ext cx="406627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7305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i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Летом листья растений имеют зеленый цвет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Они цветут и плодоносят: розы, липа, вишни, клубника, смородина и много других.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0577" y="2159984"/>
            <a:ext cx="327758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Дикие звери в этот период выводят потомство и заботятся о нем.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595" y="3775768"/>
            <a:ext cx="282720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7800" algn="just">
              <a:lnSpc>
                <a:spcPct val="107000"/>
              </a:lnSpc>
              <a:spcAft>
                <a:spcPts val="0"/>
              </a:spcAft>
              <a:tabLst>
                <a:tab pos="499110" algn="l"/>
              </a:tabLst>
            </a:pPr>
            <a:r>
              <a:rPr lang="ru-RU" sz="1600" i="1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Домашние животные много времени проводят на пастбищах,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где растет сочная трава.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76937" y="224052"/>
            <a:ext cx="1661824" cy="1880631"/>
          </a:xfrm>
          <a:prstGeom prst="rect">
            <a:avLst/>
          </a:prstGeom>
        </p:spPr>
      </p:pic>
      <p:pic>
        <p:nvPicPr>
          <p:cNvPr id="4100" name="Picture 4" descr="https://i.artfile.ru/1024x768_298947_%5bwww.ArtFile.ru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4" y="1479665"/>
            <a:ext cx="2895984" cy="217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11liski.detkin-club.ru/images/custom_1/47a087c8a8a5ddd5bfdb628526c1c0b7_5da0c272b69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7824" y="3061243"/>
            <a:ext cx="3260341" cy="2244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https://nukadeti.ru/content/images/essence/tale/1316/48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598" y="5046095"/>
            <a:ext cx="2769203" cy="16120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5575" y="6782272"/>
            <a:ext cx="3429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 algn="just"/>
            <a:r>
              <a:rPr lang="ru-RU" sz="1600" i="1" dirty="0">
                <a:solidFill>
                  <a:srgbClr val="222222"/>
                </a:solidFill>
                <a:ea typeface="Times New Roman" panose="02020603050405020304" pitchFamily="18" charset="0"/>
              </a:rPr>
              <a:t>Для одних людей летний период связан с полевыми работами</a:t>
            </a:r>
            <a:r>
              <a:rPr lang="ru-RU" sz="1600" dirty="0">
                <a:solidFill>
                  <a:srgbClr val="222222"/>
                </a:solidFill>
                <a:ea typeface="Times New Roman" panose="02020603050405020304" pitchFamily="18" charset="0"/>
              </a:rPr>
              <a:t>. Они ухаживают за посевами, борются с сорняками и жуками-вредителями. Для других – с отпусками. Они стараются уехать ближе к морю.</a:t>
            </a:r>
            <a:endParaRPr lang="ru-RU" sz="1600" dirty="0"/>
          </a:p>
        </p:txBody>
      </p:sp>
      <p:pic>
        <p:nvPicPr>
          <p:cNvPr id="4108" name="Picture 12" descr="https://thumbs.dreamstime.com/b/%D0%B3%D1%80%D1%83%D0%BF%D0%BF%D0%B0-%D0%B2-%D1%81%D0%BE%D1%81%D1%82%D0%B0%D0%B2%D0%B5-%D0%B5%D1%82%D0%B8-%D0%B8%D0%B3%D1%80%D0%B0%D1%8F-%D0%BD%D0%B0-%D0%BF-%D1%8F%D0%B6%D0%B5-%D0%B2-%D0%B5%D1%82%D0%B5-h-436170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0" y="8403157"/>
            <a:ext cx="3497467" cy="14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Агротехника смешанных посадо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27" y="6599140"/>
            <a:ext cx="2929727" cy="2835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5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6" y="150126"/>
            <a:ext cx="2961564" cy="1551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0382" y="695047"/>
            <a:ext cx="245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«</a:t>
            </a:r>
            <a:r>
              <a:rPr lang="ru-RU" sz="2400" b="1" i="1" dirty="0"/>
              <a:t>Отгадай-ка»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34770" y="1684076"/>
            <a:ext cx="2529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Изумрудные луга,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В небе – радуга-дуга.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Солнцем озеро согрето,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Всех зовет купаться</a:t>
            </a:r>
          </a:p>
          <a:p>
            <a:pPr algn="r"/>
            <a:r>
              <a:rPr lang="ru-RU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(Лето)</a:t>
            </a:r>
            <a:endParaRPr lang="ru-RU" sz="1600" dirty="0"/>
          </a:p>
        </p:txBody>
      </p:sp>
      <p:pic>
        <p:nvPicPr>
          <p:cNvPr id="5122" name="Picture 2" descr="https://ds221.edu42.ru/wp-content/uploads/sites/87/2022/05/hello_html_m240bcba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5" y="325914"/>
            <a:ext cx="2938089" cy="25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195" y="2973937"/>
            <a:ext cx="26139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Шевелились у цветка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Все четыре лепестка.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Я сорвать его хотел,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он вспорхнул и улетел </a:t>
            </a:r>
          </a:p>
          <a:p>
            <a:pPr algn="r"/>
            <a:r>
              <a:rPr lang="ru-RU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(бабочка)</a:t>
            </a:r>
            <a:endParaRPr lang="ru-RU" sz="1600" dirty="0"/>
          </a:p>
        </p:txBody>
      </p:sp>
      <p:pic>
        <p:nvPicPr>
          <p:cNvPr id="5126" name="Picture 6" descr="https://thumbs.dreamstime.com/b/%D0%B1%D0%B0%D0%B1%D0%BE%D1%87%D0%BA%D0%B0-%D0%B8-%D0%B1%D0%B5-%D1%8B%D0%B9-%D1%86%D0%B2%D0%B5%D1%82%D0%BE%D0%BA-9462413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10" y="2690662"/>
            <a:ext cx="2207288" cy="18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36727" y="4792430"/>
            <a:ext cx="26579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После дождя бывает,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полнеба закрывает.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Дуга красивая, цветная</a:t>
            </a:r>
            <a:endParaRPr lang="ru-RU" sz="1600" dirty="0">
              <a:ea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Появится, затем растает. </a:t>
            </a:r>
          </a:p>
          <a:p>
            <a:pPr algn="r"/>
            <a:r>
              <a:rPr lang="ru-RU" sz="1600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радуга)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90645" y="4412849"/>
            <a:ext cx="2387585" cy="17030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195" y="6231342"/>
            <a:ext cx="2666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Бусы красные висят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Из кустов на нас глядят,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Очень любят бусы эти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Дети, птицы и медведи. </a:t>
            </a:r>
          </a:p>
          <a:p>
            <a:pPr algn="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(Малина)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1314" y="6198275"/>
            <a:ext cx="1815084" cy="14532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79784" y="7900784"/>
            <a:ext cx="28181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После дождика, в жару,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Мы их ищем у тропинок,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На опушке и в бору,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Посреди лесных травинок.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Эти шляпки, эти ножки </a:t>
            </a:r>
          </a:p>
          <a:p>
            <a:pPr algn="ct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Так и просятся в лукошки.</a:t>
            </a:r>
          </a:p>
          <a:p>
            <a:pPr algn="r"/>
            <a:r>
              <a:rPr lang="ru-RU" sz="1600" b="0" i="0" dirty="0" smtClean="0">
                <a:solidFill>
                  <a:srgbClr val="222222"/>
                </a:solidFill>
                <a:effectLst/>
              </a:rPr>
              <a:t> (Грибы)</a:t>
            </a:r>
            <a:endParaRPr lang="ru-RU" sz="1600" dirty="0"/>
          </a:p>
        </p:txBody>
      </p:sp>
      <p:pic>
        <p:nvPicPr>
          <p:cNvPr id="5130" name="Picture 10" descr="https://www.prntr.com/images/mushroom-clipart-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45" y="7674877"/>
            <a:ext cx="1761903" cy="20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475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69076" y="150126"/>
            <a:ext cx="3193204" cy="1460310"/>
            <a:chOff x="3569076" y="150126"/>
            <a:chExt cx="3193204" cy="146031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896" y="150126"/>
              <a:ext cx="2961564" cy="146031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69076" y="397149"/>
              <a:ext cx="3193204" cy="8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i="1" dirty="0"/>
                <a:t>«Страничка правильной речи»</a:t>
              </a:r>
              <a:endParaRPr lang="ru-RU" sz="24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45660" y="3960409"/>
            <a:ext cx="6400800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i="1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Подбери слово».</a:t>
            </a:r>
            <a:endParaRPr lang="ru-RU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Какое лето - жаркое, знойное, холодное, теплое, дождливое, сырое, замечательное, красное, зеленое, веселое, урожайное, длинное, короткое, долгожданное, яркое, разноцветное, радостное</a:t>
            </a: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85" y="493621"/>
            <a:ext cx="3429001" cy="14425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177800" algn="just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1600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«Назови приметы лета</a:t>
            </a:r>
            <a:r>
              <a:rPr lang="ru-RU" b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стало жарко, выросла трава, появились цветы, поспевают ягоды, птички вывели птенцов, люди купаются, загорают, едут в отпуск…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660" y="2032667"/>
            <a:ext cx="3486911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«Назови дальше»:</a:t>
            </a: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Весна, …(лето, осень, зима). Лето, …(осень, зима, весна) и </a:t>
            </a: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85" y="3044774"/>
            <a:ext cx="3486911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«Назови ласково, много</a:t>
            </a:r>
            <a:r>
              <a:rPr lang="ru-RU" b="1" i="1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дождь, трава, цветок, огород, день, </a:t>
            </a: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деревня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mediasubs.ru/group/uploads/ra/radosti-zhizni/image/1615634955-480824-8874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59" y="1610436"/>
            <a:ext cx="3088121" cy="216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56" y="4788729"/>
            <a:ext cx="2423024" cy="18520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7985" y="5068988"/>
            <a:ext cx="402545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Солнце летом (какое?) — желтое, жаркое, яркое, теплое.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Небо летом (какое?) — голубое, яркое, светлое, безоблачное, грозовое.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Облака летом (какие?) — высокие, белые, голубые, грозовые, дождевые</a:t>
            </a: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26986" y="7045960"/>
            <a:ext cx="301947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Трава летом (какая?) — зеленая, душистая, высокая, низкая, мягкая.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Вода летом (какая?) — теплая, прохладная, приятная, освежающая</a:t>
            </a: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s://avatars.mds.yandex.net/get-mpic/1336510/img_id4576186990352024350.jpeg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5167" r="3117" b="8015"/>
          <a:stretch/>
        </p:blipFill>
        <p:spPr bwMode="auto">
          <a:xfrm>
            <a:off x="425592" y="6758717"/>
            <a:ext cx="3222050" cy="2121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4642" y="8834189"/>
            <a:ext cx="6400800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Дождь летом (какой?) — теплый, долгожданный, проливной, короткий, затяжной.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Дети летом (какие?) — веселые, радостные, забавные, шумные.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7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6031" y="6329104"/>
            <a:ext cx="3794076" cy="328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«Составление предложений </a:t>
            </a:r>
            <a:endParaRPr lang="ru-RU" b="1" i="1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дружбе»:</a:t>
            </a:r>
            <a:endParaRPr lang="ru-RU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 «дружит» с ромашкой, а со снеговиком «не дружит».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 «дружит» с самокатом, а с санками «не дружит».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 «дружит» с цветами, а со снегом «не дружит».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 «дружит» с грибами, а с листопадом «не дружит».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</a:rPr>
              <a:t>Лето «дружит» с радугой, а с лыжами «не дружит»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988" y="160390"/>
            <a:ext cx="6506119" cy="355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«Подбери действие»:</a:t>
            </a: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Летом солнце (что делает?) — светит, греет, припекает, нагревает, сушит. </a:t>
            </a:r>
            <a:endParaRPr lang="ru-RU" sz="1600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Дождь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идет, льет, поливает. </a:t>
            </a:r>
            <a:endParaRPr lang="ru-RU" sz="1600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Ветер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дует, веет, освежает.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Трава — пахнет, зеленеет, сохнет, растет, лежит.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Облака — стоят, плывут, надвигаются, проливаются (дождем).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Цветы — растут, цветут, пахнут, радуют, украшают.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Фрукты — растут, созревают, опадают, наливаются. </a:t>
            </a:r>
            <a:endParaRPr lang="ru-RU" sz="1600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Птицы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летают, поют, щебечут, радуются; выводят, учат (птенцов), заботятся (о птенцах).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78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Дети — загорают, купаются, греются, играют, прыгают, веселятся, радуются.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220" y="3819903"/>
            <a:ext cx="3107827" cy="2232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«Скажи наоборот</a:t>
            </a:r>
            <a:r>
              <a:rPr lang="ru-RU" b="1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грустные дети - веселые. </a:t>
            </a:r>
            <a:endParaRPr lang="ru-RU" sz="1600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холодная вода - теплая.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долгий дождь - короткий. </a:t>
            </a:r>
            <a:endParaRPr lang="ru-RU" sz="1600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темное небо - светлое.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дождливое небо - солнечное. </a:t>
            </a:r>
            <a:endParaRPr lang="ru-RU" sz="1600" dirty="0" smtClean="0">
              <a:solidFill>
                <a:srgbClr val="18181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горькая малина - сладкая.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низкая трава - высокая.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papik.pro/uploads/posts/2021-09/1631230886_16-papik-pro-p-syuzhetnie-illyustratsii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62" y="3819903"/>
            <a:ext cx="3411745" cy="2342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zakazposterov.ru/fotooboi/z/fotooboi-412-158-deti-zakazposterov-ru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/>
        </p:blipFill>
        <p:spPr bwMode="auto">
          <a:xfrm>
            <a:off x="299219" y="6001276"/>
            <a:ext cx="2566811" cy="3780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70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</TotalTime>
  <Words>950</Words>
  <Application>Microsoft Office PowerPoint</Application>
  <PresentationFormat>Лист A4 (210x297 мм)</PresentationFormat>
  <Paragraphs>106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Book Antiqua</vt:lpstr>
      <vt:lpstr>Calibri</vt:lpstr>
      <vt:lpstr>Calibri Light</vt:lpstr>
      <vt:lpstr>Times New Roman</vt:lpstr>
      <vt:lpstr>Тема Office</vt:lpstr>
      <vt:lpstr>Логопедическая on-line газета  «ГОВОРУША»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21</cp:revision>
  <dcterms:created xsi:type="dcterms:W3CDTF">2022-07-22T10:50:40Z</dcterms:created>
  <dcterms:modified xsi:type="dcterms:W3CDTF">2022-07-22T17:24:59Z</dcterms:modified>
</cp:coreProperties>
</file>