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21"/>
    <a:srgbClr val="E7AC07"/>
    <a:srgbClr val="A3058C"/>
    <a:srgbClr val="F707D5"/>
    <a:srgbClr val="FAF482"/>
    <a:srgbClr val="FDA573"/>
    <a:srgbClr val="FFCB61"/>
    <a:srgbClr val="B7E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00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3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09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2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0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54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8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3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0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0B3C9-94F8-4FDE-AC9C-295BF57E3B17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01B55-58C6-4889-A294-BB538C8BE4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32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86730" y="1667714"/>
            <a:ext cx="9609920" cy="6565641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384" y="1983942"/>
            <a:ext cx="6203691" cy="9384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Муниципальное дошкольное образовательное учреждение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«Детский сад «ЛАДУШКИ»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317064">
            <a:off x="3639544" y="603093"/>
            <a:ext cx="2689356" cy="923330"/>
          </a:xfrm>
          <a:prstGeom prst="rect">
            <a:avLst/>
          </a:prstGeom>
          <a:solidFill>
            <a:srgbClr val="FAF48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Интересно детям, полезно родителям и педагогам</a:t>
            </a:r>
            <a:endParaRPr lang="ru-RU" b="1" i="1" dirty="0"/>
          </a:p>
        </p:txBody>
      </p:sp>
      <p:sp>
        <p:nvSpPr>
          <p:cNvPr id="11" name="Заголовок 1"/>
          <p:cNvSpPr>
            <a:spLocks noGrp="1"/>
          </p:cNvSpPr>
          <p:nvPr>
            <p:ph type="ctrTitle"/>
          </p:nvPr>
        </p:nvSpPr>
        <p:spPr>
          <a:xfrm>
            <a:off x="614963" y="3289686"/>
            <a:ext cx="5606531" cy="1660848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Логопедическая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on-line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газета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Book Antiqua" panose="02040602050305030304" pitchFamily="18" charset="0"/>
              </a:rPr>
              <a:t>«ГОВОРУША»</a:t>
            </a:r>
            <a:endParaRPr lang="ru-RU" sz="4900" b="1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Book Antiqua" panose="0204060205030503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6329" y="7143392"/>
            <a:ext cx="3153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Составитель: </a:t>
            </a:r>
          </a:p>
          <a:p>
            <a:pPr algn="r"/>
            <a:r>
              <a:rPr lang="ru-RU" b="1" dirty="0" smtClean="0"/>
              <a:t>Филиппова Ирина Ивановна</a:t>
            </a:r>
            <a:r>
              <a:rPr lang="ru-RU" dirty="0" smtClean="0"/>
              <a:t>, учитель-логопед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73476" y="8969663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</a:t>
            </a:r>
            <a:r>
              <a:rPr lang="ru-RU" dirty="0" smtClean="0"/>
              <a:t>. Качканар</a:t>
            </a:r>
          </a:p>
          <a:p>
            <a:pPr algn="ctr"/>
            <a:r>
              <a:rPr lang="ru-RU" dirty="0" smtClean="0"/>
              <a:t> 2022 год</a:t>
            </a:r>
            <a:endParaRPr lang="ru-RU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316384" y="5452627"/>
            <a:ext cx="3657192" cy="4128631"/>
            <a:chOff x="316384" y="5452627"/>
            <a:chExt cx="3657192" cy="4128631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316384" y="5452627"/>
              <a:ext cx="3657192" cy="2443161"/>
              <a:chOff x="663640" y="5499172"/>
              <a:chExt cx="3657192" cy="2443161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3640" y="5499172"/>
                <a:ext cx="3657192" cy="2443161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 rot="20932036">
                <a:off x="1004789" y="6175057"/>
                <a:ext cx="3236556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i="1" u="sng" dirty="0" smtClean="0">
                    <a:solidFill>
                      <a:srgbClr val="A3058C"/>
                    </a:solidFill>
                  </a:rPr>
                  <a:t>Тема номера:</a:t>
                </a:r>
              </a:p>
              <a:p>
                <a:r>
                  <a:rPr lang="ru-RU" sz="2400" b="1" i="1" dirty="0" smtClean="0">
                    <a:solidFill>
                      <a:srgbClr val="A3058C"/>
                    </a:solidFill>
                  </a:rPr>
                  <a:t>Блок </a:t>
                </a:r>
                <a:r>
                  <a:rPr lang="ru-RU" sz="2400" b="1" i="1" dirty="0">
                    <a:solidFill>
                      <a:srgbClr val="A3058C"/>
                    </a:solidFill>
                  </a:rPr>
                  <a:t>«Времена года</a:t>
                </a:r>
                <a:r>
                  <a:rPr lang="ru-RU" sz="2400" b="1" i="1" dirty="0" smtClean="0">
                    <a:solidFill>
                      <a:srgbClr val="A3058C"/>
                    </a:solidFill>
                  </a:rPr>
                  <a:t>»</a:t>
                </a:r>
              </a:p>
              <a:p>
                <a:r>
                  <a:rPr lang="ru-RU" sz="2400" b="1" i="1" dirty="0" smtClean="0">
                    <a:solidFill>
                      <a:srgbClr val="A3058C"/>
                    </a:solidFill>
                  </a:rPr>
                  <a:t>Лето</a:t>
                </a:r>
                <a:endParaRPr lang="ru-RU" sz="2400" i="1" dirty="0">
                  <a:solidFill>
                    <a:srgbClr val="A3058C"/>
                  </a:solidFill>
                </a:endParaRPr>
              </a:p>
            </p:txBody>
          </p:sp>
        </p:grp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80" y="7480803"/>
              <a:ext cx="2935861" cy="2100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642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569076" y="150126"/>
            <a:ext cx="3193204" cy="1460310"/>
            <a:chOff x="3569076" y="150126"/>
            <a:chExt cx="3193204" cy="146031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896" y="150126"/>
              <a:ext cx="2961564" cy="146031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69076" y="397149"/>
              <a:ext cx="3193204" cy="84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/>
                <a:t>«Страничка правильной речи»</a:t>
              </a:r>
              <a:endParaRPr lang="ru-RU" sz="24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04504" y="6231091"/>
            <a:ext cx="3282470" cy="196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Дополни предложения</a:t>
            </a:r>
            <a:r>
              <a:rPr lang="ru-RU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Летом ходят в лес (за чем?)...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Подосиновик растет (где?)... </a:t>
            </a:r>
            <a:endParaRPr lang="ru-RU" sz="16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Ягоды 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грибы собирают (куда?)...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Яблоки спеют (где?)... </a:t>
            </a:r>
            <a:endParaRPr lang="ru-RU" sz="16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Васильки 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растут (где?)... </a:t>
            </a:r>
            <a:endParaRPr lang="ru-RU" sz="16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Ребята 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купаются (где</a:t>
            </a: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?)...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637" y="1179221"/>
            <a:ext cx="3589361" cy="2496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i="1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«Подбери недостающее слово».</a:t>
            </a:r>
            <a:endParaRPr lang="ru-RU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Солнце ... ярко.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Лес ... красивый.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Река ... быстро.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Ягоды... в лесу.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Цветы ... на лугу.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Стрекоза ... над водой.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Муравейник ... муравьи.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Птицы ... весело.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https://drasler.ru/wp-content/uploads/2019/10/%D0%9A%D0%B0%D1%80%D1%82%D0%B8%D0%BD%D0%BA%D0%B8-%D1%80%D0%B5%D0%BA%D0%B0-%D0%BD%D0%B0-%D0%BF%D1%80%D0%BE%D0%B7%D1%80%D0%B0%D1%87%D0%BD%D0%BE%D0%BC-%D1%84%D0%BE%D0%BD%D0%B5-0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2" y="1760314"/>
            <a:ext cx="3787068" cy="2836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53988" y="8060354"/>
            <a:ext cx="6608292" cy="1655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Летом будущие школьники готовятся (к чему?)...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Людей, которые выращивают хлеб, называют … хлеборобами.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Людей, которые разводят сады, называют … садоводами.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Людей, которые выращивают овощи, называют … овощеводами.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Людей, которые выращивают цветы, называют … цветоводами.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</a:rPr>
              <a:t>Я люблю лето, потому что …</a:t>
            </a:r>
            <a:endParaRPr lang="ru-RU" sz="1600" dirty="0"/>
          </a:p>
        </p:txBody>
      </p:sp>
      <p:pic>
        <p:nvPicPr>
          <p:cNvPr id="6154" name="Picture 10" descr="https://i.pinimg.com/originals/4e/39/c3/4e39c399794fe4945886d6f519c954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55" y="3981881"/>
            <a:ext cx="2941043" cy="4071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0054" y="4586304"/>
            <a:ext cx="1577383" cy="14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76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" y="147332"/>
            <a:ext cx="5363570" cy="1706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Подбирай слова</a:t>
            </a:r>
            <a:r>
              <a:rPr lang="ru-RU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Летом в лесу много деревьев: елей, дубов, сосен...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Летом в лесу можно увидеть много разных животных:... 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Летом в лесу растет много грибов:... ягод:....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Летом на полянах много цветов:....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Над ними летает много насекомых</a:t>
            </a: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:....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124" y="5137152"/>
            <a:ext cx="3694373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 чем можно сказать</a:t>
            </a:r>
            <a:r>
              <a:rPr lang="ru-RU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?».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Летний (день, дождь), летняя (радуга, одежда, погода, обувь), летнее (солнце), летние (дни). </a:t>
            </a:r>
            <a:endParaRPr lang="ru-RU" sz="16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Солнечное 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небо, настроение.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Веселые - ребята, птички, люди. </a:t>
            </a:r>
            <a:endParaRPr lang="ru-RU" sz="16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Зеленые 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листья, деревья, насекомые.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Вкусная - малина, черника, вишня.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6061" y="7529811"/>
            <a:ext cx="6523105" cy="2232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Собери предложение</a:t>
            </a:r>
            <a:r>
              <a:rPr lang="ru-RU" b="1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endParaRPr lang="ru-RU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В, жарко, лес, тихо, и. ярко, солнышко, светит, на, небо.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Зеленая, травка, выросла. </a:t>
            </a:r>
            <a:endParaRPr lang="ru-RU" sz="16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листочков, много, деревьев.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Цветы, много, выросли. </a:t>
            </a:r>
            <a:endParaRPr lang="ru-RU" sz="1600" dirty="0" smtClean="0">
              <a:solidFill>
                <a:srgbClr val="181818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Ягоды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на, кусты, висеть, малина, крупные.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Жуки, бабочки, много, летать. В, лес, хорошо!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181818"/>
                </a:solidFill>
                <a:ea typeface="Times New Roman" panose="02020603050405020304" pitchFamily="18" charset="0"/>
              </a:rPr>
              <a:t>Мартышка и без хвоста всё равно мартышка</a:t>
            </a: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4711" t="33220" r="31110" b="35576"/>
          <a:stretch/>
        </p:blipFill>
        <p:spPr>
          <a:xfrm>
            <a:off x="334893" y="1786622"/>
            <a:ext cx="6315213" cy="290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https://static.wixstatic.com/media/b9b36b_10157a9b10f941a5816ffa62f97adda1~mv2.jpg/v1/fill/w_920,h_988,fp_0.50_0.50,q_90,enc_auto/b9b36b_10157a9b10f941a5816ffa62f97adda1~m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725" y="4696315"/>
            <a:ext cx="2842381" cy="3052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82" y="8109404"/>
            <a:ext cx="2071124" cy="165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684896" y="150126"/>
            <a:ext cx="2961564" cy="1460310"/>
            <a:chOff x="3684896" y="150126"/>
            <a:chExt cx="2961564" cy="146031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4896" y="150126"/>
              <a:ext cx="2961564" cy="146031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46110" y="535395"/>
              <a:ext cx="2800350" cy="689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/>
                <a:t>«</a:t>
              </a:r>
              <a:r>
                <a:rPr lang="ru-RU" sz="2400" b="1" i="1" dirty="0" smtClean="0"/>
                <a:t>Речь на кончиках </a:t>
              </a:r>
              <a:r>
                <a:rPr lang="ru-RU" sz="2400" b="1" i="1" dirty="0"/>
                <a:t>пальцев»</a:t>
              </a:r>
              <a:endParaRPr lang="ru-RU" sz="24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72955" y="1525418"/>
            <a:ext cx="6373505" cy="7913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Вот и лето наступает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Последовательно соединять пальцы обеих рук с большими, начиная с мизинцев.)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Всех на отдых приглашает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Соединять одноименные пальцы рук, начиная с больших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Будем плавать, загорать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Круговые движения кистями, «солнце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</a:rPr>
              <a:t>И на даче 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</a:rPr>
              <a:t>отдыхать.</a:t>
            </a:r>
            <a:endParaRPr lang="ru-RU" sz="1600" dirty="0">
              <a:ea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Дружно пальчики считаем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Насекомых называем: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сжимаем и разжимаем пальцы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Бабочка, кузнечик, муха,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жук с зеленым 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брюхом.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поочередно сгибаем пальцы в кулак)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Это кто же тут звенит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вращаем мизинцем)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Ой, сюда комар летит!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Прячьтесь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прячем руки за спину)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28600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Мы красивые 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цветочки-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Сжимают и разжимают пальца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Нас так любят </a:t>
            </a:r>
            <a:r>
              <a:rPr lang="ru-RU" sz="1600" dirty="0" err="1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мотылечки</a:t>
            </a: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Загибают поочередно пальцы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Любят бабочки, букашки.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Детки нас зовут «ромашки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»-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Сжимают и разжимают пальцы</a:t>
            </a:r>
            <a:r>
              <a:rPr lang="ru-RU" sz="14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 каждой мамы малыши </a:t>
            </a:r>
            <a:r>
              <a:rPr lang="ru-RU" sz="1600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400" i="1" dirty="0" smtClean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i="1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Перебирают пальцами по очереди)</a:t>
            </a:r>
            <a:endParaRPr lang="ru-RU" sz="14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11111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Все красивы, хороши.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http://zabavniks.com/wp-content/uploads/Kartinka_na_prozrachnom_fone_Babochka_20_0100160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64" y="2047926"/>
            <a:ext cx="1856096" cy="187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179" y="3651507"/>
            <a:ext cx="1528550" cy="14619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533" r="20252"/>
          <a:stretch/>
        </p:blipFill>
        <p:spPr>
          <a:xfrm>
            <a:off x="4691740" y="4866335"/>
            <a:ext cx="2053344" cy="1622383"/>
          </a:xfrm>
          <a:prstGeom prst="rect">
            <a:avLst/>
          </a:prstGeom>
        </p:spPr>
      </p:pic>
      <p:pic>
        <p:nvPicPr>
          <p:cNvPr id="9226" name="Picture 10" descr="https://img-fotki.yandex.ru/get/28292/200418627.163/0_170910_ac46dba2_ori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599" y="6234393"/>
            <a:ext cx="2076132" cy="184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img-fotki.yandex.ru/get/57985/200418627.164/0_170940_4d97bf05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0978" y="7217152"/>
            <a:ext cx="2295481" cy="252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54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361" y="150126"/>
            <a:ext cx="3057099" cy="1330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9667" y="464782"/>
            <a:ext cx="261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«Поэзии чудесная страница»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09563" y="6354563"/>
            <a:ext cx="3002507" cy="3395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800"/>
              </a:spcAft>
            </a:pPr>
            <a:r>
              <a:rPr lang="ru-RU" sz="16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1600" i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Ладонщиков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Хорошо, что снова лето,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Снова 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солнце высоко,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 вода в пруду нагрета,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парное молоко.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Хорошо, что рожь густая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Голубую пьет росу,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 встречают птичьи стаи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Нас и в поле, и в лесу.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Хорошо, что нынче много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Разных ягод и грибов,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Что и в дальнюю дорогу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ea typeface="Times New Roman" panose="02020603050405020304" pitchFamily="18" charset="0"/>
              </a:rPr>
              <a:t>Я </a:t>
            </a:r>
            <a:r>
              <a:rPr lang="ru-RU" sz="1600" dirty="0">
                <a:ea typeface="Times New Roman" panose="02020603050405020304" pitchFamily="18" charset="0"/>
              </a:rPr>
              <a:t>всегда </a:t>
            </a:r>
            <a:r>
              <a:rPr lang="ru-RU" sz="1600" dirty="0" smtClean="0">
                <a:ea typeface="Times New Roman" panose="02020603050405020304" pitchFamily="18" charset="0"/>
              </a:rPr>
              <a:t>пойти готов</a:t>
            </a:r>
            <a:r>
              <a:rPr lang="ru-RU" sz="1600" dirty="0">
                <a:ea typeface="Times New Roman" panose="02020603050405020304" pitchFamily="18" charset="0"/>
              </a:rPr>
              <a:t>!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0360" y="880280"/>
            <a:ext cx="3429001" cy="30891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 (Е. Трутнева)</a:t>
            </a: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в небе ходят грозы,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травы расцвели,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рано утром росы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Гнут былинки до земли,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в рощах над калиной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Вплоть до ночи гул пчелиный,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Если солнышком согрета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Вся вода в реке до дна,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Значит, это уже лето!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9050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Значит, кончилась весна!</a:t>
            </a:r>
            <a:endParaRPr lang="ru-RU" sz="1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5510" y="3756690"/>
            <a:ext cx="3064801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0"/>
              </a:spcAft>
            </a:pPr>
            <a:r>
              <a:rPr lang="ru-RU" sz="16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ru-RU" sz="16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Ивенсен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Вот и лето подоспело -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Земляника покраснела;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Повернется к солнцу боком -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Вся нальется алым соком.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поле - красная гвоздика,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Красный клевер... Погляди-ка: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И лесной шиповник летом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Весь осыпан красным цветом...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Видно, люди не напрасно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Называют лето красным!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l="9329" t="762" r="15897"/>
          <a:stretch/>
        </p:blipFill>
        <p:spPr>
          <a:xfrm>
            <a:off x="309563" y="3864129"/>
            <a:ext cx="3146717" cy="238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747" y="1505854"/>
            <a:ext cx="3642713" cy="2249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791" y="6863863"/>
            <a:ext cx="3848669" cy="288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082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600450" y="193130"/>
            <a:ext cx="3072736" cy="1685925"/>
            <a:chOff x="3600450" y="193130"/>
            <a:chExt cx="3072736" cy="168592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0" y="193130"/>
              <a:ext cx="3072736" cy="16859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784268" y="620593"/>
              <a:ext cx="2705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/>
                <a:t>«Двигайся, играй, речь развивай»</a:t>
              </a:r>
              <a:endParaRPr lang="ru-RU" sz="24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3695415" y="2032284"/>
            <a:ext cx="2977771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Спал цветок и вдруг проснулся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Туловище вправо, влево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Больше спать не захотел,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Туловище вперед, назад.)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Шевельнулся, потянулся,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Руки вверх, потянуться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Взвился вверх и полетел.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Руки вверх, вправо, влево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9233" y="4281011"/>
            <a:ext cx="3515035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Солнце утром лишь проснется,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Бабочка кружит и вьется</a:t>
            </a: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Покружиться)</a:t>
            </a:r>
            <a:endParaRPr lang="ru-RU" sz="16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Белки прыгают по веткам.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Прыг да скок, прыг да скок!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Забираются нередко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Высоко, высоко!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прыжки на месте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Будем в классики играть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Будем в классики играть,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одной ноге скакать.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ещё немножко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На другой поскачем ножке.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прыжки на одной ножке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0450" y="8061918"/>
            <a:ext cx="3429000" cy="13751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Будем прыгать, как лягушка,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Чемпионка - </a:t>
            </a:r>
            <a:r>
              <a:rPr lang="ru-RU" sz="16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попрыгушка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За прыжком — другой прыжок,</a:t>
            </a:r>
            <a:endParaRPr lang="ru-RU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 Выше прыгаем, дружок! </a:t>
            </a:r>
            <a:endParaRPr lang="ru-RU" sz="16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п</a:t>
            </a:r>
            <a:r>
              <a:rPr lang="ru-RU" sz="1600" i="1" dirty="0">
                <a:solidFill>
                  <a:srgbClr val="000000"/>
                </a:solidFill>
                <a:ea typeface="Times New Roman" panose="02020603050405020304" pitchFamily="18" charset="0"/>
              </a:rPr>
              <a:t>рыжки</a:t>
            </a: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.)</a:t>
            </a:r>
            <a:endParaRPr lang="ru-RU" sz="1600" dirty="0"/>
          </a:p>
        </p:txBody>
      </p:sp>
      <p:pic>
        <p:nvPicPr>
          <p:cNvPr id="1026" name="Picture 2" descr="https://img-fotki.yandex.ru/get/66316/128273656.867/0_1ca88c_41383a7d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959" y="486878"/>
            <a:ext cx="2709026" cy="34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fsd.kopilkaurokov.ru/up/html/2018/09/13/k_5b9a1d2a8c4ec/477682_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80" y="4322559"/>
            <a:ext cx="4115606" cy="36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pinimg.com/originals/1e/e2/d7/1ee2d7bf58bc392ac3b9775af545b357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" t="8735" r="5121" b="6069"/>
          <a:stretch/>
        </p:blipFill>
        <p:spPr bwMode="auto">
          <a:xfrm>
            <a:off x="777922" y="8070408"/>
            <a:ext cx="2060812" cy="17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0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35389" y="206777"/>
            <a:ext cx="2781300" cy="1685925"/>
            <a:chOff x="3935389" y="206777"/>
            <a:chExt cx="2781300" cy="168592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539" y="206777"/>
              <a:ext cx="2667000" cy="168592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935389" y="449574"/>
              <a:ext cx="27813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/>
                <a:t>«Пословица недаром молвится!»</a:t>
              </a:r>
              <a:endParaRPr lang="ru-RU" sz="24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70597" y="1240471"/>
            <a:ext cx="654609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Готовь летом сани, а зимою телегу.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Дважды в год лето не бывает.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Зима лето пугает, да все равно тает.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Каково лето, таково и сено.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Лето -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припасиха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а зима - </a:t>
            </a:r>
            <a:r>
              <a:rPr lang="ru-RU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подбериха</a:t>
            </a: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Лето пролежишь, зимой с сумой побежишь.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Лето собирает, а зима подбирает.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Летом не припасешь, зимой не принесешь.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Летом - пыль, зимою снег одолевает.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Спустя лето по малину не ходят.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Худо лето, когда солнца нету.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Что летом приволочишь ногами, то зимой подберешь губами.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• Что летом родится, то зимой пригодится.</a:t>
            </a:r>
            <a:endParaRPr lang="ru-RU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dekortex.ru/netcat_files/multifile/2350/L_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9" y="6734283"/>
            <a:ext cx="5430136" cy="2995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782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801</Words>
  <Application>Microsoft Office PowerPoint</Application>
  <PresentationFormat>Лист A4 (210x297 мм)</PresentationFormat>
  <Paragraphs>163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Book Antiqua</vt:lpstr>
      <vt:lpstr>Calibri</vt:lpstr>
      <vt:lpstr>Calibri Light</vt:lpstr>
      <vt:lpstr>Times New Roman</vt:lpstr>
      <vt:lpstr>Тема Office</vt:lpstr>
      <vt:lpstr>Логопедическая on-line газета  «ГОВОРУША»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31</cp:revision>
  <dcterms:created xsi:type="dcterms:W3CDTF">2022-07-22T10:50:40Z</dcterms:created>
  <dcterms:modified xsi:type="dcterms:W3CDTF">2022-07-22T18:56:42Z</dcterms:modified>
</cp:coreProperties>
</file>